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21945600" cy="29260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2C00"/>
    <a:srgbClr val="7A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329B7D-4EBD-4CC8-B343-86AA051FBD59}" v="2" dt="2019-03-22T03:38:24.6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8" autoAdjust="0"/>
    <p:restoredTop sz="94660"/>
  </p:normalViewPr>
  <p:slideViewPr>
    <p:cSldViewPr snapToGrid="0">
      <p:cViewPr>
        <p:scale>
          <a:sx n="47" d="100"/>
          <a:sy n="47" d="100"/>
        </p:scale>
        <p:origin x="494" y="-46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6/11/relationships/changesInfo" Target="changesInfos/changesInfo1.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y Wilstermann" userId="6bb2bd5b-9ce0-477d-b429-e10d3a6af669" providerId="ADAL" clId="{E9A8E054-CFDD-4CDB-BFA9-9762A0F7D69E}"/>
    <pc:docChg chg="undo modSld">
      <pc:chgData name="Amy Wilstermann" userId="6bb2bd5b-9ce0-477d-b429-e10d3a6af669" providerId="ADAL" clId="{E9A8E054-CFDD-4CDB-BFA9-9762A0F7D69E}" dt="2019-03-22T03:41:07.845" v="27" actId="14100"/>
      <pc:docMkLst>
        <pc:docMk/>
      </pc:docMkLst>
      <pc:sldChg chg="modSp setBg">
        <pc:chgData name="Amy Wilstermann" userId="6bb2bd5b-9ce0-477d-b429-e10d3a6af669" providerId="ADAL" clId="{E9A8E054-CFDD-4CDB-BFA9-9762A0F7D69E}" dt="2019-03-22T03:41:07.845" v="27" actId="14100"/>
        <pc:sldMkLst>
          <pc:docMk/>
          <pc:sldMk cId="1111771632" sldId="256"/>
        </pc:sldMkLst>
        <pc:spChg chg="mod">
          <ac:chgData name="Amy Wilstermann" userId="6bb2bd5b-9ce0-477d-b429-e10d3a6af669" providerId="ADAL" clId="{E9A8E054-CFDD-4CDB-BFA9-9762A0F7D69E}" dt="2019-03-22T03:38:05.439" v="0" actId="207"/>
          <ac:spMkLst>
            <pc:docMk/>
            <pc:sldMk cId="1111771632" sldId="256"/>
            <ac:spMk id="11" creationId="{ABB923EF-E76C-4A44-9FB2-3DF9F1C3B813}"/>
          </ac:spMkLst>
        </pc:spChg>
        <pc:spChg chg="mod">
          <ac:chgData name="Amy Wilstermann" userId="6bb2bd5b-9ce0-477d-b429-e10d3a6af669" providerId="ADAL" clId="{E9A8E054-CFDD-4CDB-BFA9-9762A0F7D69E}" dt="2019-03-22T03:38:05.439" v="0" actId="207"/>
          <ac:spMkLst>
            <pc:docMk/>
            <pc:sldMk cId="1111771632" sldId="256"/>
            <ac:spMk id="13" creationId="{976985A5-DC25-4DE1-82C4-6EB0B54083FD}"/>
          </ac:spMkLst>
        </pc:spChg>
        <pc:spChg chg="mod">
          <ac:chgData name="Amy Wilstermann" userId="6bb2bd5b-9ce0-477d-b429-e10d3a6af669" providerId="ADAL" clId="{E9A8E054-CFDD-4CDB-BFA9-9762A0F7D69E}" dt="2019-03-22T03:41:07.845" v="27" actId="14100"/>
          <ac:spMkLst>
            <pc:docMk/>
            <pc:sldMk cId="1111771632" sldId="256"/>
            <ac:spMk id="14" creationId="{9D70880A-AF0C-43FB-AD83-F531558C0F10}"/>
          </ac:spMkLst>
        </pc:spChg>
        <pc:spChg chg="mod">
          <ac:chgData name="Amy Wilstermann" userId="6bb2bd5b-9ce0-477d-b429-e10d3a6af669" providerId="ADAL" clId="{E9A8E054-CFDD-4CDB-BFA9-9762A0F7D69E}" dt="2019-03-22T03:38:05.439" v="0" actId="207"/>
          <ac:spMkLst>
            <pc:docMk/>
            <pc:sldMk cId="1111771632" sldId="256"/>
            <ac:spMk id="15" creationId="{FB97A6C2-ED5D-42B5-8EF1-E63BA6170E19}"/>
          </ac:spMkLst>
        </pc:spChg>
        <pc:spChg chg="mod">
          <ac:chgData name="Amy Wilstermann" userId="6bb2bd5b-9ce0-477d-b429-e10d3a6af669" providerId="ADAL" clId="{E9A8E054-CFDD-4CDB-BFA9-9762A0F7D69E}" dt="2019-03-22T03:38:05.439" v="0" actId="207"/>
          <ac:spMkLst>
            <pc:docMk/>
            <pc:sldMk cId="1111771632" sldId="256"/>
            <ac:spMk id="21" creationId="{FCAEC3EF-5223-448C-A8FA-45CBBDECEFCA}"/>
          </ac:spMkLst>
        </pc:spChg>
        <pc:picChg chg="mod modCrop">
          <ac:chgData name="Amy Wilstermann" userId="6bb2bd5b-9ce0-477d-b429-e10d3a6af669" providerId="ADAL" clId="{E9A8E054-CFDD-4CDB-BFA9-9762A0F7D69E}" dt="2019-03-22T03:40:08.789" v="25" actId="1038"/>
          <ac:picMkLst>
            <pc:docMk/>
            <pc:sldMk cId="1111771632" sldId="256"/>
            <ac:picMk id="24" creationId="{C027EA4E-3B2F-42F6-94AE-5FB5DC71CC87}"/>
          </ac:picMkLst>
        </pc:picChg>
      </pc:sldChg>
    </pc:docChg>
  </pc:docChgLst>
  <pc:docChgLst>
    <pc:chgData name="Amy Wilstermann" userId="6bb2bd5b-9ce0-477d-b429-e10d3a6af669" providerId="ADAL" clId="{38329B7D-4EBD-4CC8-B343-86AA051FBD59}"/>
    <pc:docChg chg="modSld">
      <pc:chgData name="Amy Wilstermann" userId="6bb2bd5b-9ce0-477d-b429-e10d3a6af669" providerId="ADAL" clId="{38329B7D-4EBD-4CC8-B343-86AA051FBD59}" dt="2019-04-22T19:09:20.798" v="3" actId="14100"/>
      <pc:docMkLst>
        <pc:docMk/>
      </pc:docMkLst>
      <pc:sldChg chg="modSp">
        <pc:chgData name="Amy Wilstermann" userId="6bb2bd5b-9ce0-477d-b429-e10d3a6af669" providerId="ADAL" clId="{38329B7D-4EBD-4CC8-B343-86AA051FBD59}" dt="2019-04-22T19:09:20.798" v="3" actId="14100"/>
        <pc:sldMkLst>
          <pc:docMk/>
          <pc:sldMk cId="1111771632" sldId="256"/>
        </pc:sldMkLst>
        <pc:spChg chg="mod">
          <ac:chgData name="Amy Wilstermann" userId="6bb2bd5b-9ce0-477d-b429-e10d3a6af669" providerId="ADAL" clId="{38329B7D-4EBD-4CC8-B343-86AA051FBD59}" dt="2019-04-22T19:08:45.884" v="1" actId="14100"/>
          <ac:spMkLst>
            <pc:docMk/>
            <pc:sldMk cId="1111771632" sldId="256"/>
            <ac:spMk id="11" creationId="{ABB923EF-E76C-4A44-9FB2-3DF9F1C3B813}"/>
          </ac:spMkLst>
        </pc:spChg>
        <pc:spChg chg="mod">
          <ac:chgData name="Amy Wilstermann" userId="6bb2bd5b-9ce0-477d-b429-e10d3a6af669" providerId="ADAL" clId="{38329B7D-4EBD-4CC8-B343-86AA051FBD59}" dt="2019-04-22T19:08:33.204" v="0" actId="14100"/>
          <ac:spMkLst>
            <pc:docMk/>
            <pc:sldMk cId="1111771632" sldId="256"/>
            <ac:spMk id="13" creationId="{976985A5-DC25-4DE1-82C4-6EB0B54083FD}"/>
          </ac:spMkLst>
        </pc:spChg>
        <pc:spChg chg="mod">
          <ac:chgData name="Amy Wilstermann" userId="6bb2bd5b-9ce0-477d-b429-e10d3a6af669" providerId="ADAL" clId="{38329B7D-4EBD-4CC8-B343-86AA051FBD59}" dt="2019-04-22T19:09:20.798" v="3" actId="14100"/>
          <ac:spMkLst>
            <pc:docMk/>
            <pc:sldMk cId="1111771632" sldId="256"/>
            <ac:spMk id="14" creationId="{9D70880A-AF0C-43FB-AD83-F531558C0F10}"/>
          </ac:spMkLst>
        </pc:spChg>
        <pc:spChg chg="mod">
          <ac:chgData name="Amy Wilstermann" userId="6bb2bd5b-9ce0-477d-b429-e10d3a6af669" providerId="ADAL" clId="{38329B7D-4EBD-4CC8-B343-86AA051FBD59}" dt="2019-04-22T19:09:04.058" v="2" actId="14100"/>
          <ac:spMkLst>
            <pc:docMk/>
            <pc:sldMk cId="1111771632" sldId="256"/>
            <ac:spMk id="15" creationId="{FB97A6C2-ED5D-42B5-8EF1-E63BA6170E1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4788749"/>
            <a:ext cx="18653760" cy="10187093"/>
          </a:xfrm>
        </p:spPr>
        <p:txBody>
          <a:bodyPr anchor="b"/>
          <a:lstStyle>
            <a:lvl1pPr algn="ctr">
              <a:defRPr sz="14400"/>
            </a:lvl1pPr>
          </a:lstStyle>
          <a:p>
            <a:r>
              <a:rPr lang="en-US"/>
              <a:t>Click to edit Master title style</a:t>
            </a:r>
            <a:endParaRPr lang="en-US" dirty="0"/>
          </a:p>
        </p:txBody>
      </p:sp>
      <p:sp>
        <p:nvSpPr>
          <p:cNvPr id="3" name="Subtitle 2"/>
          <p:cNvSpPr>
            <a:spLocks noGrp="1"/>
          </p:cNvSpPr>
          <p:nvPr>
            <p:ph type="subTitle" idx="1"/>
          </p:nvPr>
        </p:nvSpPr>
        <p:spPr>
          <a:xfrm>
            <a:off x="2743200" y="15368695"/>
            <a:ext cx="16459200" cy="7064585"/>
          </a:xfrm>
        </p:spPr>
        <p:txBody>
          <a:bodyPr/>
          <a:lstStyle>
            <a:lvl1pPr marL="0" indent="0" algn="ctr">
              <a:buNone/>
              <a:defRPr sz="5760"/>
            </a:lvl1pPr>
            <a:lvl2pPr marL="1097280" indent="0" algn="ctr">
              <a:buNone/>
              <a:defRPr sz="4800"/>
            </a:lvl2pPr>
            <a:lvl3pPr marL="2194560" indent="0" algn="ctr">
              <a:buNone/>
              <a:defRPr sz="4320"/>
            </a:lvl3pPr>
            <a:lvl4pPr marL="3291840" indent="0" algn="ctr">
              <a:buNone/>
              <a:defRPr sz="3840"/>
            </a:lvl4pPr>
            <a:lvl5pPr marL="4389120" indent="0" algn="ctr">
              <a:buNone/>
              <a:defRPr sz="3840"/>
            </a:lvl5pPr>
            <a:lvl6pPr marL="5486400" indent="0" algn="ctr">
              <a:buNone/>
              <a:defRPr sz="3840"/>
            </a:lvl6pPr>
            <a:lvl7pPr marL="6583680" indent="0" algn="ctr">
              <a:buNone/>
              <a:defRPr sz="3840"/>
            </a:lvl7pPr>
            <a:lvl8pPr marL="7680960" indent="0" algn="ctr">
              <a:buNone/>
              <a:defRPr sz="3840"/>
            </a:lvl8pPr>
            <a:lvl9pPr marL="8778240" indent="0" algn="ctr">
              <a:buNone/>
              <a:defRPr sz="38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128070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41560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557867"/>
            <a:ext cx="4732020" cy="247971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508761" y="1557867"/>
            <a:ext cx="13921740" cy="247971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70699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735729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7294888"/>
            <a:ext cx="18928080" cy="12171678"/>
          </a:xfrm>
        </p:spPr>
        <p:txBody>
          <a:bodyPr anchor="b"/>
          <a:lstStyle>
            <a:lvl1pPr>
              <a:defRPr sz="14400"/>
            </a:lvl1pPr>
          </a:lstStyle>
          <a:p>
            <a:r>
              <a:rPr lang="en-US"/>
              <a:t>Click to edit Master title style</a:t>
            </a:r>
            <a:endParaRPr lang="en-US" dirty="0"/>
          </a:p>
        </p:txBody>
      </p:sp>
      <p:sp>
        <p:nvSpPr>
          <p:cNvPr id="3" name="Text Placeholder 2"/>
          <p:cNvSpPr>
            <a:spLocks noGrp="1"/>
          </p:cNvSpPr>
          <p:nvPr>
            <p:ph type="body" idx="1"/>
          </p:nvPr>
        </p:nvSpPr>
        <p:spPr>
          <a:xfrm>
            <a:off x="1497331" y="19581715"/>
            <a:ext cx="18928080" cy="6400798"/>
          </a:xfr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A322B2-4F18-40EF-BD87-A73B9AE2E00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149382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08760" y="7789333"/>
            <a:ext cx="9326880" cy="185657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1109960" y="7789333"/>
            <a:ext cx="9326880" cy="185657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A322B2-4F18-40EF-BD87-A73B9AE2E00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891183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557873"/>
            <a:ext cx="18928080" cy="56557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11621" y="7172962"/>
            <a:ext cx="9284016" cy="351535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Edit Master text styles</a:t>
            </a:r>
          </a:p>
        </p:txBody>
      </p:sp>
      <p:sp>
        <p:nvSpPr>
          <p:cNvPr id="4" name="Content Placeholder 3"/>
          <p:cNvSpPr>
            <a:spLocks noGrp="1"/>
          </p:cNvSpPr>
          <p:nvPr>
            <p:ph sz="half" idx="2"/>
          </p:nvPr>
        </p:nvSpPr>
        <p:spPr>
          <a:xfrm>
            <a:off x="1511621" y="10688320"/>
            <a:ext cx="9284016" cy="157209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1109961" y="7172962"/>
            <a:ext cx="9329738" cy="351535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Edit Master text styles</a:t>
            </a:r>
          </a:p>
        </p:txBody>
      </p:sp>
      <p:sp>
        <p:nvSpPr>
          <p:cNvPr id="6" name="Content Placeholder 5"/>
          <p:cNvSpPr>
            <a:spLocks noGrp="1"/>
          </p:cNvSpPr>
          <p:nvPr>
            <p:ph sz="quarter" idx="4"/>
          </p:nvPr>
        </p:nvSpPr>
        <p:spPr>
          <a:xfrm>
            <a:off x="11109961" y="10688320"/>
            <a:ext cx="9329738" cy="157209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A322B2-4F18-40EF-BD87-A73B9AE2E00B}" type="datetimeFigureOut">
              <a:rPr lang="en-US" smtClean="0"/>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1693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A322B2-4F18-40EF-BD87-A73B9AE2E00B}" type="datetimeFigureOut">
              <a:rPr lang="en-US" smtClean="0"/>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229517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A322B2-4F18-40EF-BD87-A73B9AE2E00B}" type="datetimeFigureOut">
              <a:rPr lang="en-US" smtClean="0"/>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9895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1950720"/>
            <a:ext cx="7078027" cy="6827520"/>
          </a:xfrm>
        </p:spPr>
        <p:txBody>
          <a:bodyPr anchor="b"/>
          <a:lstStyle>
            <a:lvl1pPr>
              <a:defRPr sz="7680"/>
            </a:lvl1pPr>
          </a:lstStyle>
          <a:p>
            <a:r>
              <a:rPr lang="en-US"/>
              <a:t>Click to edit Master title style</a:t>
            </a:r>
            <a:endParaRPr lang="en-US" dirty="0"/>
          </a:p>
        </p:txBody>
      </p:sp>
      <p:sp>
        <p:nvSpPr>
          <p:cNvPr id="3" name="Content Placeholder 2"/>
          <p:cNvSpPr>
            <a:spLocks noGrp="1"/>
          </p:cNvSpPr>
          <p:nvPr>
            <p:ph idx="1"/>
          </p:nvPr>
        </p:nvSpPr>
        <p:spPr>
          <a:xfrm>
            <a:off x="9329738" y="4213020"/>
            <a:ext cx="11109960" cy="20794133"/>
          </a:xfr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11619" y="8778240"/>
            <a:ext cx="7078027" cy="16262775"/>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37A322B2-4F18-40EF-BD87-A73B9AE2E00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381004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1950720"/>
            <a:ext cx="7078027" cy="6827520"/>
          </a:xfrm>
        </p:spPr>
        <p:txBody>
          <a:bodyPr anchor="b"/>
          <a:lstStyle>
            <a:lvl1pPr>
              <a:defRPr sz="7680"/>
            </a:lvl1pPr>
          </a:lstStyle>
          <a:p>
            <a:r>
              <a:rPr lang="en-US"/>
              <a:t>Click to edit Master title style</a:t>
            </a:r>
            <a:endParaRPr lang="en-US" dirty="0"/>
          </a:p>
        </p:txBody>
      </p:sp>
      <p:sp>
        <p:nvSpPr>
          <p:cNvPr id="3" name="Picture Placeholder 2"/>
          <p:cNvSpPr>
            <a:spLocks noGrp="1" noChangeAspect="1"/>
          </p:cNvSpPr>
          <p:nvPr>
            <p:ph type="pic" idx="1"/>
          </p:nvPr>
        </p:nvSpPr>
        <p:spPr>
          <a:xfrm>
            <a:off x="9329738" y="4213020"/>
            <a:ext cx="11109960" cy="20794133"/>
          </a:xfr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a:t>Click icon to add picture</a:t>
            </a:r>
            <a:endParaRPr lang="en-US" dirty="0"/>
          </a:p>
        </p:txBody>
      </p:sp>
      <p:sp>
        <p:nvSpPr>
          <p:cNvPr id="4" name="Text Placeholder 3"/>
          <p:cNvSpPr>
            <a:spLocks noGrp="1"/>
          </p:cNvSpPr>
          <p:nvPr>
            <p:ph type="body" sz="half" idx="2"/>
          </p:nvPr>
        </p:nvSpPr>
        <p:spPr>
          <a:xfrm>
            <a:off x="1511619" y="8778240"/>
            <a:ext cx="7078027" cy="16262775"/>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37A322B2-4F18-40EF-BD87-A73B9AE2E00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091765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8760" y="1557873"/>
            <a:ext cx="18928080" cy="56557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08760" y="7789333"/>
            <a:ext cx="18928080" cy="1856570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08760" y="27120433"/>
            <a:ext cx="4937760" cy="1557867"/>
          </a:xfrm>
          <a:prstGeom prst="rect">
            <a:avLst/>
          </a:prstGeom>
        </p:spPr>
        <p:txBody>
          <a:bodyPr vert="horz" lIns="91440" tIns="45720" rIns="91440" bIns="45720" rtlCol="0" anchor="ctr"/>
          <a:lstStyle>
            <a:lvl1pPr algn="l">
              <a:defRPr sz="2880">
                <a:solidFill>
                  <a:schemeClr val="tx1">
                    <a:tint val="75000"/>
                  </a:schemeClr>
                </a:solidFill>
              </a:defRPr>
            </a:lvl1pPr>
          </a:lstStyle>
          <a:p>
            <a:fld id="{37A322B2-4F18-40EF-BD87-A73B9AE2E00B}" type="datetimeFigureOut">
              <a:rPr lang="en-US" smtClean="0"/>
              <a:t>5/1/2020</a:t>
            </a:fld>
            <a:endParaRPr lang="en-US"/>
          </a:p>
        </p:txBody>
      </p:sp>
      <p:sp>
        <p:nvSpPr>
          <p:cNvPr id="5" name="Footer Placeholder 4"/>
          <p:cNvSpPr>
            <a:spLocks noGrp="1"/>
          </p:cNvSpPr>
          <p:nvPr>
            <p:ph type="ftr" sz="quarter" idx="3"/>
          </p:nvPr>
        </p:nvSpPr>
        <p:spPr>
          <a:xfrm>
            <a:off x="7269480" y="27120433"/>
            <a:ext cx="7406640" cy="1557867"/>
          </a:xfrm>
          <a:prstGeom prst="rect">
            <a:avLst/>
          </a:prstGeom>
        </p:spPr>
        <p:txBody>
          <a:bodyPr vert="horz" lIns="91440" tIns="45720" rIns="91440" bIns="45720" rtlCol="0" anchor="ctr"/>
          <a:lstStyle>
            <a:lvl1pPr algn="ctr">
              <a:defRPr sz="28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499080" y="27120433"/>
            <a:ext cx="4937760" cy="1557867"/>
          </a:xfrm>
          <a:prstGeom prst="rect">
            <a:avLst/>
          </a:prstGeom>
        </p:spPr>
        <p:txBody>
          <a:bodyPr vert="horz" lIns="91440" tIns="45720" rIns="91440" bIns="45720" rtlCol="0" anchor="ctr"/>
          <a:lstStyle>
            <a:lvl1pPr algn="r">
              <a:defRPr sz="2880">
                <a:solidFill>
                  <a:schemeClr val="tx1">
                    <a:tint val="75000"/>
                  </a:schemeClr>
                </a:solidFill>
              </a:defRPr>
            </a:lvl1pPr>
          </a:lstStyle>
          <a:p>
            <a:fld id="{2D44E3C4-B1A2-4BEF-A3A2-E7918703C08E}" type="slidenum">
              <a:rPr lang="en-US" smtClean="0"/>
              <a:t>‹#›</a:t>
            </a:fld>
            <a:endParaRPr lang="en-US"/>
          </a:p>
        </p:txBody>
      </p:sp>
    </p:spTree>
    <p:extLst>
      <p:ext uri="{BB962C8B-B14F-4D97-AF65-F5344CB8AC3E}">
        <p14:creationId xmlns:p14="http://schemas.microsoft.com/office/powerpoint/2010/main" val="2221400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ABB923EF-E76C-4A44-9FB2-3DF9F1C3B813}"/>
              </a:ext>
            </a:extLst>
          </p:cNvPr>
          <p:cNvSpPr/>
          <p:nvPr/>
        </p:nvSpPr>
        <p:spPr>
          <a:xfrm>
            <a:off x="625641" y="5814954"/>
            <a:ext cx="20710915" cy="41824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Project </a:t>
            </a:r>
            <a:r>
              <a:rPr lang="en-US" sz="5400" b="1" i="1" dirty="0" smtClean="0">
                <a:solidFill>
                  <a:schemeClr val="tx1"/>
                </a:solidFill>
                <a:latin typeface="Century Schoolbook" panose="02040604050505020304" pitchFamily="18" charset="0"/>
                <a:cs typeface="Times New Roman" panose="02020603050405020304" pitchFamily="18" charset="0"/>
              </a:rPr>
              <a:t>Thesis:</a:t>
            </a:r>
            <a:endParaRPr lang="en-US" sz="5400" b="1" i="1" dirty="0">
              <a:solidFill>
                <a:schemeClr val="tx1"/>
              </a:solidFill>
              <a:latin typeface="Century Schoolbook" panose="02040604050505020304" pitchFamily="18" charset="0"/>
              <a:cs typeface="Times New Roman" panose="02020603050405020304" pitchFamily="18" charset="0"/>
            </a:endParaRPr>
          </a:p>
          <a:p>
            <a:pPr>
              <a:spcBef>
                <a:spcPts val="1200"/>
              </a:spcBef>
            </a:pPr>
            <a:r>
              <a:rPr lang="en-US" sz="3200" dirty="0" smtClean="0">
                <a:solidFill>
                  <a:schemeClr val="tx1"/>
                </a:solidFill>
                <a:latin typeface="Century Schoolbook" panose="02040604050505020304" pitchFamily="18" charset="0"/>
                <a:cs typeface="Times New Roman" panose="02020603050405020304" pitchFamily="18" charset="0"/>
              </a:rPr>
              <a:t>The principle of retribution plays an important role in the administration of criminal justice. While other principles, such as rehabilitation, deterrence, and incapacitation are worthy goals, the principle of retribution is </a:t>
            </a:r>
            <a:r>
              <a:rPr lang="en-US" sz="3200" dirty="0" smtClean="0">
                <a:solidFill>
                  <a:schemeClr val="tx1"/>
                </a:solidFill>
                <a:latin typeface="Century Schoolbook" panose="02040604050505020304" pitchFamily="18" charset="0"/>
                <a:cs typeface="Times New Roman" panose="02020603050405020304" pitchFamily="18" charset="0"/>
              </a:rPr>
              <a:t>a necessary check on potential excess. In each of these views, it is of paramount importance that the Image of God be respected in both the criminal and the victim. </a:t>
            </a:r>
            <a:endParaRPr lang="en-US" sz="3200" dirty="0">
              <a:solidFill>
                <a:schemeClr val="tx1"/>
              </a:solidFill>
              <a:latin typeface="Century Schoolbook" panose="02040604050505020304" pitchFamily="18" charset="0"/>
              <a:cs typeface="Times New Roman" panose="02020603050405020304" pitchFamily="18" charset="0"/>
            </a:endParaRPr>
          </a:p>
          <a:p>
            <a:endParaRPr lang="en-US" sz="6000" dirty="0">
              <a:solidFill>
                <a:schemeClr val="tx1"/>
              </a:solidFill>
            </a:endParaRPr>
          </a:p>
        </p:txBody>
      </p:sp>
      <p:sp>
        <p:nvSpPr>
          <p:cNvPr id="4" name="TextBox 3">
            <a:extLst>
              <a:ext uri="{FF2B5EF4-FFF2-40B4-BE49-F238E27FC236}">
                <a16:creationId xmlns="" xmlns:a16="http://schemas.microsoft.com/office/drawing/2014/main" id="{68455382-DEEE-4A30-A9C5-DA0E728C22DE}"/>
              </a:ext>
            </a:extLst>
          </p:cNvPr>
          <p:cNvSpPr txBox="1"/>
          <p:nvPr/>
        </p:nvSpPr>
        <p:spPr>
          <a:xfrm>
            <a:off x="0" y="-1"/>
            <a:ext cx="21945600" cy="5755422"/>
          </a:xfrm>
          <a:prstGeom prst="rect">
            <a:avLst/>
          </a:prstGeom>
          <a:solidFill>
            <a:srgbClr val="7A0000"/>
          </a:solidFill>
        </p:spPr>
        <p:txBody>
          <a:bodyPr wrap="square" rtlCol="0">
            <a:spAutoFit/>
          </a:bodyPr>
          <a:lstStyle/>
          <a:p>
            <a:pPr algn="ctr"/>
            <a:endParaRPr lang="en-US" sz="3600" b="1" dirty="0">
              <a:solidFill>
                <a:schemeClr val="bg1"/>
              </a:solidFill>
              <a:latin typeface="Century Schoolbook" panose="02040604050505020304" pitchFamily="18" charset="0"/>
              <a:cs typeface="Times New Roman" panose="02020603050405020304" pitchFamily="18" charset="0"/>
            </a:endParaRPr>
          </a:p>
          <a:p>
            <a:pPr algn="ctr"/>
            <a:r>
              <a:rPr lang="en-US" sz="8000" b="1" dirty="0" smtClean="0">
                <a:solidFill>
                  <a:schemeClr val="bg1"/>
                </a:solidFill>
                <a:latin typeface="Century Schoolbook" panose="02040604050505020304" pitchFamily="18" charset="0"/>
                <a:cs typeface="Times New Roman" panose="02020603050405020304" pitchFamily="18" charset="0"/>
              </a:rPr>
              <a:t>Criminal Justice</a:t>
            </a:r>
          </a:p>
          <a:p>
            <a:pPr algn="ctr"/>
            <a:r>
              <a:rPr lang="en-US" sz="6000" b="1" dirty="0" smtClean="0">
                <a:solidFill>
                  <a:schemeClr val="bg1"/>
                </a:solidFill>
                <a:latin typeface="Century Schoolbook" panose="02040604050505020304" pitchFamily="18" charset="0"/>
                <a:cs typeface="Times New Roman" panose="02020603050405020304" pitchFamily="18" charset="0"/>
              </a:rPr>
              <a:t>An Examination of the Role of Retribution</a:t>
            </a:r>
            <a:endParaRPr lang="en-US" sz="6000" b="1" dirty="0">
              <a:solidFill>
                <a:schemeClr val="bg1"/>
              </a:solidFill>
              <a:latin typeface="Century Schoolbook" panose="02040604050505020304" pitchFamily="18" charset="0"/>
              <a:cs typeface="Times New Roman" panose="02020603050405020304" pitchFamily="18" charset="0"/>
            </a:endParaRPr>
          </a:p>
          <a:p>
            <a:pPr algn="ctr"/>
            <a:r>
              <a:rPr lang="en-US" sz="5400" dirty="0" smtClean="0">
                <a:solidFill>
                  <a:schemeClr val="bg1"/>
                </a:solidFill>
                <a:latin typeface="Century Schoolbook" panose="02040604050505020304" pitchFamily="18" charset="0"/>
                <a:cs typeface="Times New Roman" panose="02020603050405020304" pitchFamily="18" charset="0"/>
              </a:rPr>
              <a:t>Student: Samuel Poortenga </a:t>
            </a:r>
          </a:p>
          <a:p>
            <a:pPr algn="ctr"/>
            <a:r>
              <a:rPr lang="en-US" sz="5400" dirty="0" smtClean="0">
                <a:solidFill>
                  <a:schemeClr val="bg1"/>
                </a:solidFill>
                <a:latin typeface="Century Schoolbook" panose="02040604050505020304" pitchFamily="18" charset="0"/>
                <a:cs typeface="Times New Roman" panose="02020603050405020304" pitchFamily="18" charset="0"/>
              </a:rPr>
              <a:t>Readers: Dr. Micah Watson, Dr. Kurt Schaefer, Dr. Joel Westra</a:t>
            </a:r>
            <a:endParaRPr lang="en-US" sz="5400" dirty="0">
              <a:solidFill>
                <a:schemeClr val="bg1"/>
              </a:solidFill>
              <a:latin typeface="Century Schoolbook" panose="02040604050505020304" pitchFamily="18" charset="0"/>
              <a:cs typeface="Times New Roman" panose="02020603050405020304" pitchFamily="18" charset="0"/>
            </a:endParaRPr>
          </a:p>
          <a:p>
            <a:pPr algn="ctr"/>
            <a:r>
              <a:rPr lang="en-US" sz="4800" dirty="0" smtClean="0">
                <a:solidFill>
                  <a:schemeClr val="bg1"/>
                </a:solidFill>
                <a:latin typeface="Century Schoolbook" panose="02040604050505020304" pitchFamily="18" charset="0"/>
                <a:cs typeface="Times New Roman" panose="02020603050405020304" pitchFamily="18" charset="0"/>
              </a:rPr>
              <a:t>Economics and Political Science</a:t>
            </a:r>
            <a:endParaRPr lang="en-US" sz="4800" dirty="0">
              <a:solidFill>
                <a:schemeClr val="bg1"/>
              </a:solidFill>
              <a:latin typeface="Century Schoolbook" panose="02040604050505020304" pitchFamily="18" charset="0"/>
              <a:cs typeface="Times New Roman" panose="02020603050405020304" pitchFamily="18" charset="0"/>
            </a:endParaRPr>
          </a:p>
          <a:p>
            <a:pPr algn="ctr"/>
            <a:endParaRPr lang="en-US" sz="3600" dirty="0">
              <a:solidFill>
                <a:schemeClr val="bg1"/>
              </a:solidFill>
              <a:latin typeface="Century Schoolbook" panose="02040604050505020304" pitchFamily="18" charset="0"/>
              <a:cs typeface="Times New Roman" panose="02020603050405020304" pitchFamily="18" charset="0"/>
            </a:endParaRPr>
          </a:p>
        </p:txBody>
      </p:sp>
      <p:sp>
        <p:nvSpPr>
          <p:cNvPr id="14" name="Rectangle 13">
            <a:extLst>
              <a:ext uri="{FF2B5EF4-FFF2-40B4-BE49-F238E27FC236}">
                <a16:creationId xmlns="" xmlns:a16="http://schemas.microsoft.com/office/drawing/2014/main" id="{9D70880A-AF0C-43FB-AD83-F531558C0F10}"/>
              </a:ext>
            </a:extLst>
          </p:cNvPr>
          <p:cNvSpPr/>
          <p:nvPr/>
        </p:nvSpPr>
        <p:spPr>
          <a:xfrm>
            <a:off x="11580129" y="22102835"/>
            <a:ext cx="9618945" cy="35411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smtClean="0">
                <a:solidFill>
                  <a:schemeClr val="tx1"/>
                </a:solidFill>
                <a:latin typeface="Century Schoolbook" panose="02040604050505020304" pitchFamily="18" charset="0"/>
                <a:cs typeface="Times New Roman" panose="02020603050405020304" pitchFamily="18" charset="0"/>
              </a:rPr>
              <a:t>Acknowledgements:</a:t>
            </a:r>
            <a:endParaRPr lang="en-US" sz="5400" b="1" i="1" dirty="0">
              <a:solidFill>
                <a:schemeClr val="tx1"/>
              </a:solidFill>
              <a:latin typeface="Century Schoolbook" panose="02040604050505020304" pitchFamily="18" charset="0"/>
              <a:cs typeface="Times New Roman" panose="02020603050405020304" pitchFamily="18" charset="0"/>
            </a:endParaRPr>
          </a:p>
          <a:p>
            <a:pPr>
              <a:spcBef>
                <a:spcPts val="1200"/>
              </a:spcBef>
            </a:pPr>
            <a:r>
              <a:rPr lang="en-US" sz="2400" b="1" i="1" dirty="0" smtClean="0">
                <a:solidFill>
                  <a:schemeClr val="tx1"/>
                </a:solidFill>
                <a:latin typeface="Century Schoolbook" panose="02040604050505020304" pitchFamily="18" charset="0"/>
                <a:cs typeface="Times New Roman" panose="02020603050405020304" pitchFamily="18" charset="0"/>
              </a:rPr>
              <a:t>I </a:t>
            </a:r>
            <a:r>
              <a:rPr lang="en-US" sz="2400" b="1" i="1" dirty="0" smtClean="0">
                <a:solidFill>
                  <a:schemeClr val="tx1"/>
                </a:solidFill>
                <a:latin typeface="Century Schoolbook" panose="02040604050505020304" pitchFamily="18" charset="0"/>
                <a:cs typeface="Times New Roman" panose="02020603050405020304" pitchFamily="18" charset="0"/>
              </a:rPr>
              <a:t>am grateful to </a:t>
            </a:r>
            <a:r>
              <a:rPr lang="en-US" sz="2400" b="1" i="1" dirty="0" smtClean="0">
                <a:solidFill>
                  <a:schemeClr val="tx1"/>
                </a:solidFill>
                <a:latin typeface="Century Schoolbook" panose="02040604050505020304" pitchFamily="18" charset="0"/>
                <a:cs typeface="Times New Roman" panose="02020603050405020304" pitchFamily="18" charset="0"/>
              </a:rPr>
              <a:t>my </a:t>
            </a:r>
            <a:r>
              <a:rPr lang="en-US" sz="2400" b="1" i="1" dirty="0" smtClean="0">
                <a:solidFill>
                  <a:schemeClr val="tx1"/>
                </a:solidFill>
                <a:latin typeface="Century Schoolbook" panose="02040604050505020304" pitchFamily="18" charset="0"/>
                <a:cs typeface="Times New Roman" panose="02020603050405020304" pitchFamily="18" charset="0"/>
              </a:rPr>
              <a:t>readers, those who were willing to proofread, and all of those who encouraged me as I worked on this thesis. </a:t>
            </a:r>
          </a:p>
          <a:p>
            <a:pPr>
              <a:spcBef>
                <a:spcPts val="1200"/>
              </a:spcBef>
            </a:pPr>
            <a:r>
              <a:rPr lang="en-US" sz="2400" b="1" i="1" dirty="0" smtClean="0">
                <a:solidFill>
                  <a:schemeClr val="tx1"/>
                </a:solidFill>
                <a:latin typeface="Century Schoolbook" panose="02040604050505020304" pitchFamily="18" charset="0"/>
                <a:cs typeface="Times New Roman" panose="02020603050405020304" pitchFamily="18" charset="0"/>
              </a:rPr>
              <a:t>My sources can be found on pages 40-41 of my thesis. </a:t>
            </a:r>
            <a:endParaRPr lang="en-US" b="1" i="1" dirty="0"/>
          </a:p>
        </p:txBody>
      </p:sp>
      <p:sp>
        <p:nvSpPr>
          <p:cNvPr id="15" name="Rectangle 14">
            <a:extLst>
              <a:ext uri="{FF2B5EF4-FFF2-40B4-BE49-F238E27FC236}">
                <a16:creationId xmlns="" xmlns:a16="http://schemas.microsoft.com/office/drawing/2014/main" id="{FB97A6C2-ED5D-42B5-8EF1-E63BA6170E19}"/>
              </a:ext>
            </a:extLst>
          </p:cNvPr>
          <p:cNvSpPr/>
          <p:nvPr/>
        </p:nvSpPr>
        <p:spPr>
          <a:xfrm>
            <a:off x="11580129" y="10445215"/>
            <a:ext cx="9753601" cy="11354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6000" b="1" i="1" dirty="0">
                <a:solidFill>
                  <a:schemeClr val="tx1"/>
                </a:solidFill>
                <a:latin typeface="Century Schoolbook" panose="02040604050505020304" pitchFamily="18" charset="0"/>
                <a:cs typeface="Times New Roman" panose="02020603050405020304" pitchFamily="18" charset="0"/>
              </a:rPr>
              <a:t>Synthesis:</a:t>
            </a:r>
            <a:r>
              <a:rPr lang="en-US" sz="3200" b="1" i="1" dirty="0">
                <a:solidFill>
                  <a:schemeClr val="tx1"/>
                </a:solidFill>
                <a:latin typeface="Century Schoolbook" panose="02040604050505020304" pitchFamily="18" charset="0"/>
                <a:cs typeface="Times New Roman" panose="02020603050405020304" pitchFamily="18" charset="0"/>
              </a:rPr>
              <a:t> </a:t>
            </a:r>
            <a:endParaRPr lang="en-US" sz="3200" b="1" i="1" dirty="0" smtClean="0">
              <a:solidFill>
                <a:schemeClr val="tx1"/>
              </a:solidFill>
              <a:latin typeface="Century Schoolbook" panose="02040604050505020304" pitchFamily="18" charset="0"/>
              <a:cs typeface="Times New Roman" panose="02020603050405020304" pitchFamily="18" charset="0"/>
            </a:endParaRPr>
          </a:p>
          <a:p>
            <a:r>
              <a:rPr lang="en-US" sz="2400" b="1" i="1" dirty="0" smtClean="0">
                <a:solidFill>
                  <a:schemeClr val="tx1"/>
                </a:solidFill>
                <a:latin typeface="Century Schoolbook" panose="02040604050505020304" pitchFamily="18" charset="0"/>
                <a:cs typeface="Times New Roman" panose="02020603050405020304" pitchFamily="18" charset="0"/>
              </a:rPr>
              <a:t>Retribution </a:t>
            </a:r>
            <a:r>
              <a:rPr lang="en-US" sz="2400" b="1" i="1" dirty="0">
                <a:solidFill>
                  <a:schemeClr val="tx1"/>
                </a:solidFill>
                <a:latin typeface="Century Schoolbook" panose="02040604050505020304" pitchFamily="18" charset="0"/>
                <a:cs typeface="Times New Roman" panose="02020603050405020304" pitchFamily="18" charset="0"/>
              </a:rPr>
              <a:t>provides an important check against potential abuses of the other frameworks. </a:t>
            </a:r>
            <a:r>
              <a:rPr lang="en-US" sz="2400" b="1" i="1" dirty="0" smtClean="0">
                <a:solidFill>
                  <a:schemeClr val="tx1"/>
                </a:solidFill>
                <a:latin typeface="Century Schoolbook" panose="02040604050505020304" pitchFamily="18" charset="0"/>
                <a:cs typeface="Times New Roman" panose="02020603050405020304" pitchFamily="18" charset="0"/>
              </a:rPr>
              <a:t>Persons should </a:t>
            </a:r>
            <a:r>
              <a:rPr lang="en-US" sz="2400" b="1" i="1" dirty="0">
                <a:solidFill>
                  <a:schemeClr val="tx1"/>
                </a:solidFill>
                <a:latin typeface="Century Schoolbook" panose="02040604050505020304" pitchFamily="18" charset="0"/>
                <a:cs typeface="Times New Roman" panose="02020603050405020304" pitchFamily="18" charset="0"/>
              </a:rPr>
              <a:t>not </a:t>
            </a:r>
            <a:r>
              <a:rPr lang="en-US" sz="2400" b="1" i="1" dirty="0" smtClean="0">
                <a:solidFill>
                  <a:schemeClr val="tx1"/>
                </a:solidFill>
                <a:latin typeface="Century Schoolbook" panose="02040604050505020304" pitchFamily="18" charset="0"/>
                <a:cs typeface="Times New Roman" panose="02020603050405020304" pitchFamily="18" charset="0"/>
              </a:rPr>
              <a:t>be punished </a:t>
            </a:r>
            <a:r>
              <a:rPr lang="en-US" sz="2400" b="1" i="1" dirty="0">
                <a:solidFill>
                  <a:schemeClr val="tx1"/>
                </a:solidFill>
                <a:latin typeface="Century Schoolbook" panose="02040604050505020304" pitchFamily="18" charset="0"/>
                <a:cs typeface="Times New Roman" panose="02020603050405020304" pitchFamily="18" charset="0"/>
              </a:rPr>
              <a:t>more than they deserve, </a:t>
            </a:r>
            <a:r>
              <a:rPr lang="en-US" sz="2400" b="1" i="1" dirty="0" smtClean="0">
                <a:solidFill>
                  <a:schemeClr val="tx1"/>
                </a:solidFill>
                <a:latin typeface="Century Schoolbook" panose="02040604050505020304" pitchFamily="18" charset="0"/>
                <a:cs typeface="Times New Roman" panose="02020603050405020304" pitchFamily="18" charset="0"/>
              </a:rPr>
              <a:t>and </a:t>
            </a:r>
            <a:r>
              <a:rPr lang="en-US" sz="2400" b="1" i="1" dirty="0">
                <a:solidFill>
                  <a:schemeClr val="tx1"/>
                </a:solidFill>
                <a:latin typeface="Century Schoolbook" panose="02040604050505020304" pitchFamily="18" charset="0"/>
                <a:cs typeface="Times New Roman" panose="02020603050405020304" pitchFamily="18" charset="0"/>
              </a:rPr>
              <a:t>the person </a:t>
            </a:r>
            <a:r>
              <a:rPr lang="en-US" sz="2400" b="1" i="1" dirty="0" smtClean="0">
                <a:solidFill>
                  <a:schemeClr val="tx1"/>
                </a:solidFill>
                <a:latin typeface="Century Schoolbook" panose="02040604050505020304" pitchFamily="18" charset="0"/>
                <a:cs typeface="Times New Roman" panose="02020603050405020304" pitchFamily="18" charset="0"/>
              </a:rPr>
              <a:t>should be </a:t>
            </a:r>
            <a:r>
              <a:rPr lang="en-US" sz="2400" b="1" i="1" dirty="0">
                <a:solidFill>
                  <a:schemeClr val="tx1"/>
                </a:solidFill>
                <a:latin typeface="Century Schoolbook" panose="02040604050505020304" pitchFamily="18" charset="0"/>
                <a:cs typeface="Times New Roman" panose="02020603050405020304" pitchFamily="18" charset="0"/>
              </a:rPr>
              <a:t>guilty before being punished. However, goals such as rehabilitation are extremely important as well, and should not be rejected. </a:t>
            </a:r>
            <a:r>
              <a:rPr lang="en-US" sz="2400" b="1" i="1" dirty="0" smtClean="0">
                <a:solidFill>
                  <a:schemeClr val="tx1"/>
                </a:solidFill>
                <a:latin typeface="Century Schoolbook" panose="02040604050505020304" pitchFamily="18" charset="0"/>
                <a:cs typeface="Times New Roman" panose="02020603050405020304" pitchFamily="18" charset="0"/>
              </a:rPr>
              <a:t>For instance, without some sort of rehabilitation, a person released from prison may continue to be punished  beyond his or her sentence if unable to find a job or housing, etc. In that way, just deserts would actually require some rehabilitation. </a:t>
            </a:r>
            <a:endParaRPr lang="en-US" sz="2400" b="1" i="1" dirty="0">
              <a:solidFill>
                <a:schemeClr val="tx1"/>
              </a:solidFill>
              <a:latin typeface="Century Schoolbook" panose="02040604050505020304" pitchFamily="18" charset="0"/>
              <a:cs typeface="Times New Roman" panose="02020603050405020304" pitchFamily="18" charset="0"/>
            </a:endParaRPr>
          </a:p>
          <a:p>
            <a:r>
              <a:rPr lang="en-US" sz="6000" b="1" i="1" dirty="0">
                <a:solidFill>
                  <a:schemeClr val="tx1"/>
                </a:solidFill>
                <a:latin typeface="Century Schoolbook" panose="02040604050505020304" pitchFamily="18" charset="0"/>
                <a:cs typeface="Times New Roman" panose="02020603050405020304" pitchFamily="18" charset="0"/>
              </a:rPr>
              <a:t>Recommendations: </a:t>
            </a:r>
            <a:endParaRPr lang="en-US" sz="6000" b="1" i="1" dirty="0" smtClean="0">
              <a:solidFill>
                <a:schemeClr val="tx1"/>
              </a:solidFill>
              <a:latin typeface="Century Schoolbook" panose="02040604050505020304" pitchFamily="18" charset="0"/>
              <a:cs typeface="Times New Roman" panose="02020603050405020304" pitchFamily="18" charset="0"/>
            </a:endParaRPr>
          </a:p>
          <a:p>
            <a:r>
              <a:rPr lang="en-US" sz="2400" b="1" i="1" dirty="0" smtClean="0">
                <a:solidFill>
                  <a:schemeClr val="tx1"/>
                </a:solidFill>
                <a:latin typeface="Century Schoolbook" panose="02040604050505020304" pitchFamily="18" charset="0"/>
                <a:cs typeface="Times New Roman" panose="02020603050405020304" pitchFamily="18" charset="0"/>
              </a:rPr>
              <a:t>Policies </a:t>
            </a:r>
            <a:r>
              <a:rPr lang="en-US" sz="2400" b="1" i="1" dirty="0">
                <a:solidFill>
                  <a:schemeClr val="tx1"/>
                </a:solidFill>
                <a:latin typeface="Century Schoolbook" panose="02040604050505020304" pitchFamily="18" charset="0"/>
                <a:cs typeface="Times New Roman" panose="02020603050405020304" pitchFamily="18" charset="0"/>
              </a:rPr>
              <a:t>directed at improving employment outcomes, providing education, and </a:t>
            </a:r>
            <a:r>
              <a:rPr lang="en-US" sz="2400" b="1" i="1" dirty="0" smtClean="0">
                <a:solidFill>
                  <a:schemeClr val="tx1"/>
                </a:solidFill>
                <a:latin typeface="Century Schoolbook" panose="02040604050505020304" pitchFamily="18" charset="0"/>
                <a:cs typeface="Times New Roman" panose="02020603050405020304" pitchFamily="18" charset="0"/>
              </a:rPr>
              <a:t>cultivating meaningful </a:t>
            </a:r>
            <a:r>
              <a:rPr lang="en-US" sz="2400" b="1" i="1" dirty="0">
                <a:solidFill>
                  <a:schemeClr val="tx1"/>
                </a:solidFill>
                <a:latin typeface="Century Schoolbook" panose="02040604050505020304" pitchFamily="18" charset="0"/>
                <a:cs typeface="Times New Roman" panose="02020603050405020304" pitchFamily="18" charset="0"/>
              </a:rPr>
              <a:t>relationships for people in prison can help reduce the chances that they will commit further crimes. </a:t>
            </a:r>
            <a:r>
              <a:rPr lang="en-US" sz="2400" b="1" i="1" dirty="0" smtClean="0">
                <a:solidFill>
                  <a:schemeClr val="tx1"/>
                </a:solidFill>
                <a:latin typeface="Century Schoolbook" panose="02040604050505020304" pitchFamily="18" charset="0"/>
                <a:cs typeface="Times New Roman" panose="02020603050405020304" pitchFamily="18" charset="0"/>
              </a:rPr>
              <a:t>Additionally</a:t>
            </a:r>
            <a:r>
              <a:rPr lang="en-US" sz="2400" b="1" i="1" dirty="0">
                <a:solidFill>
                  <a:schemeClr val="tx1"/>
                </a:solidFill>
                <a:latin typeface="Century Schoolbook" panose="02040604050505020304" pitchFamily="18" charset="0"/>
                <a:cs typeface="Times New Roman" panose="02020603050405020304" pitchFamily="18" charset="0"/>
              </a:rPr>
              <a:t>, policies that allow inmates and corrections officers to treat each other with humanity should be implemented as well. </a:t>
            </a:r>
            <a:r>
              <a:rPr lang="en-US" sz="2400" b="1" i="1" dirty="0" smtClean="0">
                <a:solidFill>
                  <a:schemeClr val="tx1"/>
                </a:solidFill>
                <a:latin typeface="Century Schoolbook" panose="02040604050505020304" pitchFamily="18" charset="0"/>
                <a:cs typeface="Times New Roman" panose="02020603050405020304" pitchFamily="18" charset="0"/>
              </a:rPr>
              <a:t>Further, programs which include lifers could be effective at impacting prison culture with implications for those who are released. </a:t>
            </a:r>
            <a:endParaRPr lang="en-US" sz="2400" b="1" i="1" dirty="0">
              <a:solidFill>
                <a:schemeClr val="tx1"/>
              </a:solidFill>
              <a:latin typeface="Century Schoolbook" panose="02040604050505020304" pitchFamily="18" charset="0"/>
              <a:cs typeface="Times New Roman" panose="02020603050405020304" pitchFamily="18" charset="0"/>
            </a:endParaRPr>
          </a:p>
          <a:p>
            <a:r>
              <a:rPr lang="en-US" sz="6000" b="1" i="1" dirty="0">
                <a:solidFill>
                  <a:schemeClr val="tx1"/>
                </a:solidFill>
                <a:latin typeface="Century Schoolbook" panose="02040604050505020304" pitchFamily="18" charset="0"/>
                <a:cs typeface="Times New Roman" panose="02020603050405020304" pitchFamily="18" charset="0"/>
              </a:rPr>
              <a:t>Conclusion:</a:t>
            </a:r>
          </a:p>
          <a:p>
            <a:r>
              <a:rPr lang="en-US" sz="2400" b="1" i="1" dirty="0">
                <a:solidFill>
                  <a:schemeClr val="tx1"/>
                </a:solidFill>
                <a:latin typeface="Century Schoolbook" panose="02040604050505020304" pitchFamily="18" charset="0"/>
                <a:cs typeface="Times New Roman" panose="02020603050405020304" pitchFamily="18" charset="0"/>
              </a:rPr>
              <a:t>The retributive view both requires punishment and limits punishment, respecting the image of God in both the victims and the perpetrators. However, we must also </a:t>
            </a:r>
            <a:r>
              <a:rPr lang="en-US" sz="2400" b="1" i="1" dirty="0" smtClean="0">
                <a:solidFill>
                  <a:schemeClr val="tx1"/>
                </a:solidFill>
                <a:latin typeface="Century Schoolbook" panose="02040604050505020304" pitchFamily="18" charset="0"/>
                <a:cs typeface="Times New Roman" panose="02020603050405020304" pitchFamily="18" charset="0"/>
              </a:rPr>
              <a:t>offer opportunities </a:t>
            </a:r>
            <a:r>
              <a:rPr lang="en-US" sz="2400" b="1" i="1" dirty="0">
                <a:solidFill>
                  <a:schemeClr val="tx1"/>
                </a:solidFill>
                <a:latin typeface="Century Schoolbook" panose="02040604050505020304" pitchFamily="18" charset="0"/>
                <a:cs typeface="Times New Roman" panose="02020603050405020304" pitchFamily="18" charset="0"/>
              </a:rPr>
              <a:t>for moral reformation, and work to rehabilitate criminals, as well as </a:t>
            </a:r>
            <a:r>
              <a:rPr lang="en-US" sz="2400" b="1" i="1" dirty="0" smtClean="0">
                <a:solidFill>
                  <a:schemeClr val="tx1"/>
                </a:solidFill>
                <a:latin typeface="Century Schoolbook" panose="02040604050505020304" pitchFamily="18" charset="0"/>
                <a:cs typeface="Times New Roman" panose="02020603050405020304" pitchFamily="18" charset="0"/>
              </a:rPr>
              <a:t> strive to protect </a:t>
            </a:r>
            <a:r>
              <a:rPr lang="en-US" sz="2400" b="1" i="1" dirty="0">
                <a:solidFill>
                  <a:schemeClr val="tx1"/>
                </a:solidFill>
                <a:latin typeface="Century Schoolbook" panose="02040604050505020304" pitchFamily="18" charset="0"/>
                <a:cs typeface="Times New Roman" panose="02020603050405020304" pitchFamily="18" charset="0"/>
              </a:rPr>
              <a:t>society. </a:t>
            </a:r>
            <a:endParaRPr lang="en-US" sz="2400" b="1" i="1" dirty="0">
              <a:solidFill>
                <a:schemeClr val="tx1"/>
              </a:solidFill>
              <a:latin typeface="Century Schoolbook" panose="02040604050505020304" pitchFamily="18" charset="0"/>
              <a:cs typeface="Times New Roman" panose="02020603050405020304" pitchFamily="18" charset="0"/>
            </a:endParaRPr>
          </a:p>
        </p:txBody>
      </p:sp>
      <p:sp>
        <p:nvSpPr>
          <p:cNvPr id="21" name="Rectangle 20">
            <a:extLst>
              <a:ext uri="{FF2B5EF4-FFF2-40B4-BE49-F238E27FC236}">
                <a16:creationId xmlns="" xmlns:a16="http://schemas.microsoft.com/office/drawing/2014/main" id="{FCAEC3EF-5223-448C-A8FA-45CBBDECEFCA}"/>
              </a:ext>
            </a:extLst>
          </p:cNvPr>
          <p:cNvSpPr/>
          <p:nvPr/>
        </p:nvSpPr>
        <p:spPr>
          <a:xfrm>
            <a:off x="625641" y="10445215"/>
            <a:ext cx="9753600" cy="151987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6000" b="1" i="1" dirty="0">
                <a:solidFill>
                  <a:schemeClr val="tx1"/>
                </a:solidFill>
                <a:latin typeface="Century Schoolbook" panose="02040604050505020304" pitchFamily="18" charset="0"/>
                <a:cs typeface="Times New Roman" panose="02020603050405020304" pitchFamily="18" charset="0"/>
              </a:rPr>
              <a:t>Retribution:</a:t>
            </a:r>
          </a:p>
          <a:p>
            <a:r>
              <a:rPr lang="en-US" sz="2400" b="1" i="1" dirty="0" smtClean="0">
                <a:solidFill>
                  <a:schemeClr val="tx1"/>
                </a:solidFill>
                <a:latin typeface="Century Schoolbook" panose="02040604050505020304" pitchFamily="18" charset="0"/>
                <a:cs typeface="Times New Roman" panose="02020603050405020304" pitchFamily="18" charset="0"/>
              </a:rPr>
              <a:t>This is a “just deserts” view: evil actions deserve bad consequences.</a:t>
            </a:r>
            <a:endParaRPr lang="en-US" sz="2400" b="1" i="1" dirty="0">
              <a:solidFill>
                <a:schemeClr val="tx1"/>
              </a:solidFill>
              <a:latin typeface="Century Schoolbook" panose="02040604050505020304" pitchFamily="18" charset="0"/>
              <a:cs typeface="Times New Roman" panose="02020603050405020304" pitchFamily="18" charset="0"/>
            </a:endParaRPr>
          </a:p>
          <a:p>
            <a:r>
              <a:rPr lang="en-US" sz="2400" b="1" i="1" dirty="0">
                <a:solidFill>
                  <a:schemeClr val="tx1"/>
                </a:solidFill>
                <a:latin typeface="Century Schoolbook" panose="02040604050505020304" pitchFamily="18" charset="0"/>
                <a:cs typeface="Times New Roman" panose="02020603050405020304" pitchFamily="18" charset="0"/>
              </a:rPr>
              <a:t>Retribution is often thought of as a rather primitive form of justice. However, it  not the same thing as revenge. It requires agency of action and proportionality of punishment. While not necessarily enough on its own, retribution serves as a necessary check on the other goals of a criminal justice system. </a:t>
            </a:r>
            <a:endParaRPr lang="en-US" sz="1200" b="1" i="1" dirty="0">
              <a:solidFill>
                <a:schemeClr val="tx1"/>
              </a:solidFill>
              <a:latin typeface="Century Schoolbook" panose="02040604050505020304" pitchFamily="18" charset="0"/>
              <a:cs typeface="Times New Roman" panose="02020603050405020304" pitchFamily="18" charset="0"/>
            </a:endParaRPr>
          </a:p>
          <a:p>
            <a:r>
              <a:rPr lang="en-US" sz="6000" b="1" i="1" dirty="0">
                <a:solidFill>
                  <a:schemeClr val="tx1"/>
                </a:solidFill>
                <a:latin typeface="Century Schoolbook" panose="02040604050505020304" pitchFamily="18" charset="0"/>
                <a:cs typeface="Times New Roman" panose="02020603050405020304" pitchFamily="18" charset="0"/>
              </a:rPr>
              <a:t>Rehabilitation:</a:t>
            </a:r>
            <a:r>
              <a:rPr lang="en-US" sz="3600" b="1" i="1" dirty="0">
                <a:solidFill>
                  <a:schemeClr val="tx1"/>
                </a:solidFill>
                <a:latin typeface="Century Schoolbook" panose="02040604050505020304" pitchFamily="18" charset="0"/>
                <a:cs typeface="Times New Roman" panose="02020603050405020304" pitchFamily="18" charset="0"/>
              </a:rPr>
              <a:t>  </a:t>
            </a:r>
            <a:endParaRPr lang="en-US" sz="3600" b="1" i="1" dirty="0" smtClean="0">
              <a:solidFill>
                <a:schemeClr val="tx1"/>
              </a:solidFill>
              <a:latin typeface="Century Schoolbook" panose="02040604050505020304" pitchFamily="18" charset="0"/>
              <a:cs typeface="Times New Roman" panose="02020603050405020304" pitchFamily="18" charset="0"/>
            </a:endParaRPr>
          </a:p>
          <a:p>
            <a:r>
              <a:rPr lang="en-US" sz="2400" b="1" i="1" dirty="0" smtClean="0">
                <a:solidFill>
                  <a:schemeClr val="tx1"/>
                </a:solidFill>
                <a:latin typeface="Century Schoolbook" panose="02040604050505020304" pitchFamily="18" charset="0"/>
                <a:cs typeface="Times New Roman" panose="02020603050405020304" pitchFamily="18" charset="0"/>
              </a:rPr>
              <a:t>This </a:t>
            </a:r>
            <a:r>
              <a:rPr lang="en-US" sz="2400" b="1" i="1" dirty="0">
                <a:solidFill>
                  <a:schemeClr val="tx1"/>
                </a:solidFill>
                <a:latin typeface="Century Schoolbook" panose="02040604050505020304" pitchFamily="18" charset="0"/>
                <a:cs typeface="Times New Roman" panose="02020603050405020304" pitchFamily="18" charset="0"/>
              </a:rPr>
              <a:t>is the view that people are sentenced to prison to be fixed. However, in the extreme, this can result in punishments that people don’t deserve. They may be punished too much, e.g., “re-education” in Romanian psychiatric gulags. They may be punished too little , e.g., Anders </a:t>
            </a:r>
            <a:r>
              <a:rPr lang="en-US" sz="2400" b="1" i="1" dirty="0" smtClean="0">
                <a:solidFill>
                  <a:schemeClr val="tx1"/>
                </a:solidFill>
                <a:latin typeface="Century Schoolbook" panose="02040604050505020304" pitchFamily="18" charset="0"/>
                <a:cs typeface="Times New Roman" panose="02020603050405020304" pitchFamily="18" charset="0"/>
              </a:rPr>
              <a:t>Breivik </a:t>
            </a:r>
            <a:r>
              <a:rPr lang="en-US" sz="2400" b="1" i="1" dirty="0">
                <a:solidFill>
                  <a:schemeClr val="tx1"/>
                </a:solidFill>
                <a:latin typeface="Century Schoolbook" panose="02040604050505020304" pitchFamily="18" charset="0"/>
                <a:cs typeface="Times New Roman" panose="02020603050405020304" pitchFamily="18" charset="0"/>
              </a:rPr>
              <a:t>may be released after </a:t>
            </a:r>
            <a:r>
              <a:rPr lang="en-US" sz="2400" b="1" i="1" dirty="0" smtClean="0">
                <a:solidFill>
                  <a:schemeClr val="tx1"/>
                </a:solidFill>
                <a:latin typeface="Century Schoolbook" panose="02040604050505020304" pitchFamily="18" charset="0"/>
                <a:cs typeface="Times New Roman" panose="02020603050405020304" pitchFamily="18" charset="0"/>
              </a:rPr>
              <a:t>21 years </a:t>
            </a:r>
            <a:r>
              <a:rPr lang="en-US" sz="2400" b="1" i="1" dirty="0">
                <a:solidFill>
                  <a:schemeClr val="tx1"/>
                </a:solidFill>
                <a:latin typeface="Century Schoolbook" panose="02040604050505020304" pitchFamily="18" charset="0"/>
                <a:cs typeface="Times New Roman" panose="02020603050405020304" pitchFamily="18" charset="0"/>
              </a:rPr>
              <a:t>if deemed “rehabilitated”.  A concept of just deserts limits these effects</a:t>
            </a:r>
            <a:r>
              <a:rPr lang="en-US" sz="2400" b="1" i="1" dirty="0" smtClean="0">
                <a:solidFill>
                  <a:schemeClr val="tx1"/>
                </a:solidFill>
                <a:latin typeface="Century Schoolbook" panose="02040604050505020304" pitchFamily="18" charset="0"/>
                <a:cs typeface="Times New Roman" panose="02020603050405020304" pitchFamily="18" charset="0"/>
              </a:rPr>
              <a:t>.</a:t>
            </a:r>
          </a:p>
          <a:p>
            <a:r>
              <a:rPr lang="en-US" sz="6000" b="1" i="1" dirty="0" smtClean="0">
                <a:solidFill>
                  <a:schemeClr val="tx1"/>
                </a:solidFill>
                <a:latin typeface="Century Schoolbook" panose="02040604050505020304" pitchFamily="18" charset="0"/>
                <a:cs typeface="Times New Roman" panose="02020603050405020304" pitchFamily="18" charset="0"/>
              </a:rPr>
              <a:t>Deterrence</a:t>
            </a:r>
            <a:r>
              <a:rPr lang="en-US" sz="6000" b="1" i="1" dirty="0">
                <a:solidFill>
                  <a:schemeClr val="tx1"/>
                </a:solidFill>
                <a:latin typeface="Century Schoolbook" panose="02040604050505020304" pitchFamily="18" charset="0"/>
                <a:cs typeface="Times New Roman" panose="02020603050405020304" pitchFamily="18" charset="0"/>
              </a:rPr>
              <a:t>: </a:t>
            </a:r>
            <a:endParaRPr lang="en-US" sz="6000" b="1" i="1" dirty="0" smtClean="0">
              <a:solidFill>
                <a:schemeClr val="tx1"/>
              </a:solidFill>
              <a:latin typeface="Century Schoolbook" panose="02040604050505020304" pitchFamily="18" charset="0"/>
              <a:cs typeface="Times New Roman" panose="02020603050405020304" pitchFamily="18" charset="0"/>
            </a:endParaRPr>
          </a:p>
          <a:p>
            <a:r>
              <a:rPr lang="en-US" sz="2400" b="1" i="1" dirty="0" smtClean="0">
                <a:solidFill>
                  <a:schemeClr val="tx1"/>
                </a:solidFill>
                <a:latin typeface="Century Schoolbook" panose="02040604050505020304" pitchFamily="18" charset="0"/>
                <a:cs typeface="Times New Roman" panose="02020603050405020304" pitchFamily="18" charset="0"/>
              </a:rPr>
              <a:t>This </a:t>
            </a:r>
            <a:r>
              <a:rPr lang="en-US" sz="2400" b="1" i="1" dirty="0">
                <a:solidFill>
                  <a:schemeClr val="tx1"/>
                </a:solidFill>
                <a:latin typeface="Century Schoolbook" panose="02040604050505020304" pitchFamily="18" charset="0"/>
                <a:cs typeface="Times New Roman" panose="02020603050405020304" pitchFamily="18" charset="0"/>
              </a:rPr>
              <a:t>is the view that the purpose of punishment is to deter criminals. Deterrent effect is based off of a rational calculation: </a:t>
            </a:r>
          </a:p>
          <a:p>
            <a:r>
              <a:rPr lang="en-US" sz="2400" b="1" i="1" dirty="0">
                <a:solidFill>
                  <a:schemeClr val="tx1"/>
                </a:solidFill>
                <a:latin typeface="Century Schoolbook" panose="02040604050505020304" pitchFamily="18" charset="0"/>
                <a:cs typeface="Times New Roman" panose="02020603050405020304" pitchFamily="18" charset="0"/>
              </a:rPr>
              <a:t>(likelihood of being caught) * (severity of punishment) * (how soon punishment occurs) </a:t>
            </a:r>
            <a:r>
              <a:rPr lang="en-US" sz="2400" b="1" i="1" dirty="0" smtClean="0">
                <a:solidFill>
                  <a:schemeClr val="tx1"/>
                </a:solidFill>
                <a:latin typeface="Century Schoolbook" panose="02040604050505020304" pitchFamily="18" charset="0"/>
                <a:cs typeface="Times New Roman" panose="02020603050405020304" pitchFamily="18" charset="0"/>
              </a:rPr>
              <a:t>. However, </a:t>
            </a:r>
            <a:r>
              <a:rPr lang="en-US" sz="2400" b="1" i="1" dirty="0">
                <a:solidFill>
                  <a:schemeClr val="tx1"/>
                </a:solidFill>
                <a:latin typeface="Century Schoolbook" panose="02040604050505020304" pitchFamily="18" charset="0"/>
                <a:cs typeface="Times New Roman" panose="02020603050405020304" pitchFamily="18" charset="0"/>
              </a:rPr>
              <a:t>most criminals do not </a:t>
            </a:r>
            <a:r>
              <a:rPr lang="en-US" sz="2400" b="1" i="1" dirty="0" smtClean="0">
                <a:solidFill>
                  <a:schemeClr val="tx1"/>
                </a:solidFill>
                <a:latin typeface="Century Schoolbook" panose="02040604050505020304" pitchFamily="18" charset="0"/>
                <a:cs typeface="Times New Roman" panose="02020603050405020304" pitchFamily="18" charset="0"/>
              </a:rPr>
              <a:t>know the </a:t>
            </a:r>
            <a:r>
              <a:rPr lang="en-US" sz="2400" b="1" i="1" dirty="0">
                <a:solidFill>
                  <a:schemeClr val="tx1"/>
                </a:solidFill>
                <a:latin typeface="Century Schoolbook" panose="02040604050505020304" pitchFamily="18" charset="0"/>
                <a:cs typeface="Times New Roman" panose="02020603050405020304" pitchFamily="18" charset="0"/>
              </a:rPr>
              <a:t>punishment, nor plan much for the future. And when they do, they are likely </a:t>
            </a:r>
            <a:r>
              <a:rPr lang="en-US" sz="2400" b="1" i="1" dirty="0" smtClean="0">
                <a:solidFill>
                  <a:schemeClr val="tx1"/>
                </a:solidFill>
                <a:latin typeface="Century Schoolbook" panose="02040604050505020304" pitchFamily="18" charset="0"/>
                <a:cs typeface="Times New Roman" panose="02020603050405020304" pitchFamily="18" charset="0"/>
              </a:rPr>
              <a:t>merely to </a:t>
            </a:r>
            <a:r>
              <a:rPr lang="en-US" sz="2400" b="1" i="1" dirty="0">
                <a:solidFill>
                  <a:schemeClr val="tx1"/>
                </a:solidFill>
                <a:latin typeface="Century Schoolbook" panose="02040604050505020304" pitchFamily="18" charset="0"/>
                <a:cs typeface="Times New Roman" panose="02020603050405020304" pitchFamily="18" charset="0"/>
              </a:rPr>
              <a:t>try and minimize their chances of being caught. </a:t>
            </a:r>
          </a:p>
          <a:p>
            <a:r>
              <a:rPr lang="en-US" sz="2400" b="1" i="1" dirty="0">
                <a:solidFill>
                  <a:schemeClr val="tx1"/>
                </a:solidFill>
                <a:latin typeface="Century Schoolbook" panose="02040604050505020304" pitchFamily="18" charset="0"/>
                <a:cs typeface="Times New Roman" panose="02020603050405020304" pitchFamily="18" charset="0"/>
              </a:rPr>
              <a:t>Furthermore, overly harsh punishments can result in jury </a:t>
            </a:r>
            <a:r>
              <a:rPr lang="en-US" sz="2400" b="1" i="1" dirty="0" smtClean="0">
                <a:solidFill>
                  <a:schemeClr val="tx1"/>
                </a:solidFill>
                <a:latin typeface="Century Schoolbook" panose="02040604050505020304" pitchFamily="18" charset="0"/>
                <a:cs typeface="Times New Roman" panose="02020603050405020304" pitchFamily="18" charset="0"/>
              </a:rPr>
              <a:t>nullification, which can undermine the deterrent effect. Again, just deserts prevents punishments from reaching that point. </a:t>
            </a:r>
            <a:endParaRPr lang="en-US" sz="2400" b="1" i="1" dirty="0">
              <a:solidFill>
                <a:schemeClr val="tx1"/>
              </a:solidFill>
              <a:latin typeface="Century Schoolbook" panose="02040604050505020304" pitchFamily="18" charset="0"/>
              <a:cs typeface="Times New Roman" panose="02020603050405020304" pitchFamily="18" charset="0"/>
            </a:endParaRPr>
          </a:p>
          <a:p>
            <a:r>
              <a:rPr lang="en-US" sz="6000" b="1" i="1" dirty="0">
                <a:solidFill>
                  <a:schemeClr val="tx1"/>
                </a:solidFill>
                <a:latin typeface="Century Schoolbook" panose="02040604050505020304" pitchFamily="18" charset="0"/>
                <a:cs typeface="Times New Roman" panose="02020603050405020304" pitchFamily="18" charset="0"/>
              </a:rPr>
              <a:t>Incapacitation: </a:t>
            </a:r>
            <a:endParaRPr lang="en-US" sz="6000" b="1" i="1" dirty="0" smtClean="0">
              <a:solidFill>
                <a:schemeClr val="tx1"/>
              </a:solidFill>
              <a:latin typeface="Century Schoolbook" panose="02040604050505020304" pitchFamily="18" charset="0"/>
              <a:cs typeface="Times New Roman" panose="02020603050405020304" pitchFamily="18" charset="0"/>
            </a:endParaRPr>
          </a:p>
          <a:p>
            <a:r>
              <a:rPr lang="en-US" sz="2400" b="1" i="1" dirty="0" smtClean="0">
                <a:solidFill>
                  <a:schemeClr val="tx1"/>
                </a:solidFill>
                <a:latin typeface="Century Schoolbook" panose="02040604050505020304" pitchFamily="18" charset="0"/>
                <a:cs typeface="Times New Roman" panose="02020603050405020304" pitchFamily="18" charset="0"/>
              </a:rPr>
              <a:t>This </a:t>
            </a:r>
            <a:r>
              <a:rPr lang="en-US" sz="2400" b="1" i="1" dirty="0">
                <a:solidFill>
                  <a:schemeClr val="tx1"/>
                </a:solidFill>
                <a:latin typeface="Century Schoolbook" panose="02040604050505020304" pitchFamily="18" charset="0"/>
                <a:cs typeface="Times New Roman" panose="02020603050405020304" pitchFamily="18" charset="0"/>
              </a:rPr>
              <a:t>is the view that </a:t>
            </a:r>
            <a:r>
              <a:rPr lang="en-US" sz="2400" b="1" i="1" dirty="0" smtClean="0">
                <a:solidFill>
                  <a:schemeClr val="tx1"/>
                </a:solidFill>
                <a:latin typeface="Century Schoolbook" panose="02040604050505020304" pitchFamily="18" charset="0"/>
                <a:cs typeface="Times New Roman" panose="02020603050405020304" pitchFamily="18" charset="0"/>
              </a:rPr>
              <a:t>people are sentenced to </a:t>
            </a:r>
            <a:r>
              <a:rPr lang="en-US" sz="2400" b="1" i="1" dirty="0">
                <a:solidFill>
                  <a:schemeClr val="tx1"/>
                </a:solidFill>
                <a:latin typeface="Century Schoolbook" panose="02040604050505020304" pitchFamily="18" charset="0"/>
                <a:cs typeface="Times New Roman" panose="02020603050405020304" pitchFamily="18" charset="0"/>
              </a:rPr>
              <a:t>prison to keep them from committing other crimes. </a:t>
            </a:r>
            <a:r>
              <a:rPr lang="en-US" sz="2400" b="1" i="1" dirty="0" smtClean="0">
                <a:solidFill>
                  <a:schemeClr val="tx1"/>
                </a:solidFill>
                <a:latin typeface="Century Schoolbook" panose="02040604050505020304" pitchFamily="18" charset="0"/>
                <a:cs typeface="Times New Roman" panose="02020603050405020304" pitchFamily="18" charset="0"/>
              </a:rPr>
              <a:t>Surprisingly, it </a:t>
            </a:r>
            <a:r>
              <a:rPr lang="en-US" sz="2400" b="1" i="1" dirty="0">
                <a:solidFill>
                  <a:schemeClr val="tx1"/>
                </a:solidFill>
                <a:latin typeface="Century Schoolbook" panose="02040604050505020304" pitchFamily="18" charset="0"/>
                <a:cs typeface="Times New Roman" panose="02020603050405020304" pitchFamily="18" charset="0"/>
              </a:rPr>
              <a:t>turns out that when </a:t>
            </a:r>
            <a:r>
              <a:rPr lang="en-US" sz="2400" b="1" i="1" dirty="0" smtClean="0">
                <a:solidFill>
                  <a:schemeClr val="tx1"/>
                </a:solidFill>
                <a:latin typeface="Century Schoolbook" panose="02040604050505020304" pitchFamily="18" charset="0"/>
                <a:cs typeface="Times New Roman" panose="02020603050405020304" pitchFamily="18" charset="0"/>
              </a:rPr>
              <a:t>lots </a:t>
            </a:r>
            <a:r>
              <a:rPr lang="en-US" sz="2400" b="1" i="1" dirty="0">
                <a:solidFill>
                  <a:schemeClr val="tx1"/>
                </a:solidFill>
                <a:latin typeface="Century Schoolbook" panose="02040604050505020304" pitchFamily="18" charset="0"/>
                <a:cs typeface="Times New Roman" panose="02020603050405020304" pitchFamily="18" charset="0"/>
              </a:rPr>
              <a:t>of people </a:t>
            </a:r>
            <a:r>
              <a:rPr lang="en-US" sz="2400" b="1" i="1" dirty="0" smtClean="0">
                <a:solidFill>
                  <a:schemeClr val="tx1"/>
                </a:solidFill>
                <a:latin typeface="Century Schoolbook" panose="02040604050505020304" pitchFamily="18" charset="0"/>
                <a:cs typeface="Times New Roman" panose="02020603050405020304" pitchFamily="18" charset="0"/>
              </a:rPr>
              <a:t>are let out </a:t>
            </a:r>
            <a:r>
              <a:rPr lang="en-US" sz="2400" b="1" i="1" dirty="0">
                <a:solidFill>
                  <a:schemeClr val="tx1"/>
                </a:solidFill>
                <a:latin typeface="Century Schoolbook" panose="02040604050505020304" pitchFamily="18" charset="0"/>
                <a:cs typeface="Times New Roman" panose="02020603050405020304" pitchFamily="18" charset="0"/>
              </a:rPr>
              <a:t>of prison in “mass </a:t>
            </a:r>
            <a:r>
              <a:rPr lang="en-US" sz="2400" b="1" i="1" dirty="0" smtClean="0">
                <a:solidFill>
                  <a:schemeClr val="tx1"/>
                </a:solidFill>
                <a:latin typeface="Century Schoolbook" panose="02040604050505020304" pitchFamily="18" charset="0"/>
                <a:cs typeface="Times New Roman" panose="02020603050405020304" pitchFamily="18" charset="0"/>
              </a:rPr>
              <a:t>pardons,” </a:t>
            </a:r>
            <a:r>
              <a:rPr lang="en-US" sz="2400" b="1" i="1" dirty="0">
                <a:solidFill>
                  <a:schemeClr val="tx1"/>
                </a:solidFill>
                <a:latin typeface="Century Schoolbook" panose="02040604050505020304" pitchFamily="18" charset="0"/>
                <a:cs typeface="Times New Roman" panose="02020603050405020304" pitchFamily="18" charset="0"/>
              </a:rPr>
              <a:t>crimes increase. </a:t>
            </a:r>
            <a:r>
              <a:rPr lang="en-US" sz="2400" b="1" i="1" dirty="0" smtClean="0">
                <a:solidFill>
                  <a:schemeClr val="tx1"/>
                </a:solidFill>
                <a:latin typeface="Century Schoolbook" panose="02040604050505020304" pitchFamily="18" charset="0"/>
                <a:cs typeface="Times New Roman" panose="02020603050405020304" pitchFamily="18" charset="0"/>
              </a:rPr>
              <a:t>Without a just deserts framework, society would be justified in incarcerating individuals who are high risk, or releasing elderly offenders even if they have committed horrible crimes because they are unlikely to commit further crimes. Again, a just deserts framework can curb this. </a:t>
            </a:r>
            <a:endParaRPr lang="en-US" sz="2400" b="1" i="1" dirty="0">
              <a:solidFill>
                <a:schemeClr val="tx1"/>
              </a:solidFill>
              <a:latin typeface="Century Schoolbook" panose="02040604050505020304" pitchFamily="18" charset="0"/>
              <a:cs typeface="Times New Roman" panose="02020603050405020304" pitchFamily="18" charset="0"/>
            </a:endParaRPr>
          </a:p>
          <a:p>
            <a:endParaRPr lang="en-US" sz="2400" b="1" i="1" dirty="0" smtClean="0">
              <a:solidFill>
                <a:schemeClr val="tx1"/>
              </a:solidFill>
              <a:latin typeface="Century Schoolbook" panose="02040604050505020304" pitchFamily="18" charset="0"/>
              <a:cs typeface="Times New Roman" panose="02020603050405020304" pitchFamily="18" charset="0"/>
            </a:endParaRPr>
          </a:p>
          <a:p>
            <a:endParaRPr lang="en-US" sz="2400" dirty="0">
              <a:solidFill>
                <a:schemeClr val="tx1"/>
              </a:solidFill>
              <a:latin typeface="Century Schoolbook" panose="02040604050505020304" pitchFamily="18" charset="0"/>
              <a:cs typeface="Times New Roman" panose="02020603050405020304" pitchFamily="18" charset="0"/>
            </a:endParaRPr>
          </a:p>
        </p:txBody>
      </p:sp>
      <p:pic>
        <p:nvPicPr>
          <p:cNvPr id="24" name="Picture 23">
            <a:extLst>
              <a:ext uri="{FF2B5EF4-FFF2-40B4-BE49-F238E27FC236}">
                <a16:creationId xmlns="" xmlns:a16="http://schemas.microsoft.com/office/drawing/2014/main" id="{C027EA4E-3B2F-42F6-94AE-5FB5DC71CC8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2088" t="6751" r="22340" b="10750"/>
          <a:stretch/>
        </p:blipFill>
        <p:spPr>
          <a:xfrm>
            <a:off x="9210581" y="25946983"/>
            <a:ext cx="3476720" cy="2903239"/>
          </a:xfrm>
          <a:prstGeom prst="rect">
            <a:avLst/>
          </a:prstGeom>
        </p:spPr>
      </p:pic>
    </p:spTree>
    <p:extLst>
      <p:ext uri="{BB962C8B-B14F-4D97-AF65-F5344CB8AC3E}">
        <p14:creationId xmlns:p14="http://schemas.microsoft.com/office/powerpoint/2010/main" val="11117716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01FAE25DD2DFC43A62EB3165B53E0DE" ma:contentTypeVersion="4" ma:contentTypeDescription="Create a new document." ma:contentTypeScope="" ma:versionID="28eeee81406c9fc1e33a2218a91dca30">
  <xsd:schema xmlns:xsd="http://www.w3.org/2001/XMLSchema" xmlns:xs="http://www.w3.org/2001/XMLSchema" xmlns:p="http://schemas.microsoft.com/office/2006/metadata/properties" xmlns:ns2="abe9adc6-f09d-434d-a46b-ce41cff9c0c7" targetNamespace="http://schemas.microsoft.com/office/2006/metadata/properties" ma:root="true" ma:fieldsID="b8afbde297dd8686f0e96008e24ad4e0" ns2:_="">
    <xsd:import namespace="abe9adc6-f09d-434d-a46b-ce41cff9c0c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e9adc6-f09d-434d-a46b-ce41cff9c0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66634A-3055-4764-8833-9CB6D25FAC68}">
  <ds:schemaRefs>
    <ds:schemaRef ds:uri="http://schemas.microsoft.com/sharepoint/v3/contenttype/forms"/>
  </ds:schemaRefs>
</ds:datastoreItem>
</file>

<file path=customXml/itemProps2.xml><?xml version="1.0" encoding="utf-8"?>
<ds:datastoreItem xmlns:ds="http://schemas.openxmlformats.org/officeDocument/2006/customXml" ds:itemID="{02164CE4-08FB-4825-84F3-E54DF32E92AB}">
  <ds:schemaRefs>
    <ds:schemaRef ds:uri="http://purl.org/dc/terms/"/>
    <ds:schemaRef ds:uri="http://schemas.microsoft.com/office/2006/documentManagement/types"/>
    <ds:schemaRef ds:uri="abe9adc6-f09d-434d-a46b-ce41cff9c0c7"/>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B2B5C988-16CA-4BEC-B918-877FC83DDA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e9adc6-f09d-434d-a46b-ce41cff9c0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469</TotalTime>
  <Words>727</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Schoolbook</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Wilstermann</dc:creator>
  <cp:lastModifiedBy>Samuel Poortenga</cp:lastModifiedBy>
  <cp:revision>30</cp:revision>
  <dcterms:created xsi:type="dcterms:W3CDTF">2019-03-22T02:31:02Z</dcterms:created>
  <dcterms:modified xsi:type="dcterms:W3CDTF">2020-05-02T02:04:41Z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0x010100301FAE25DD2DFC43A62EB3165B53E0DE</vt:lpwstr>
  </property>
</Properties>
</file>